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7"/>
  </p:notesMasterIdLst>
  <p:handoutMasterIdLst>
    <p:handoutMasterId r:id="rId38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  <p:cmAuthor id="5" name="Mihir Kadam" initials="MK" lastIdx="2" clrIdx="5">
    <p:extLst>
      <p:ext uri="{19B8F6BF-5375-455C-9EA6-DF929625EA0E}">
        <p15:presenceInfo xmlns:p15="http://schemas.microsoft.com/office/powerpoint/2012/main" userId="Mihir Kad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E36F9-0377-36BB-09BC-D15735D89CC4}" v="1514" dt="2021-02-21T03:10:06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ommentAuthors" Target="commentAuthor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5-17T21:23:18.424" idx="2">
    <p:pos x="5428" y="1002"/>
    <p:text>We determine numClusters (number of clusters) in the next slide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Section Break Line 2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Here</a:t>
            </a:r>
            <a:br>
              <a:rPr lang="en-US"/>
            </a:br>
            <a:r>
              <a:rPr lang="en-US"/>
              <a:t>Email Here</a:t>
            </a:r>
            <a:br>
              <a:rPr lang="en-US"/>
            </a:br>
            <a:r>
              <a:rPr lang="en-US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M3YW_hSaM" TargetMode="External"/><Relationship Id="rId7" Type="http://schemas.openxmlformats.org/officeDocument/2006/relationships/hyperlink" Target="https://public.tableau.com/en-us/s/" TargetMode="External"/><Relationship Id="rId2" Type="http://schemas.openxmlformats.org/officeDocument/2006/relationships/hyperlink" Target="https://www.kaggle.com/volpatto/coffee-quality-database-from-cqi?select=merged_data_cleaned.csv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atanovia.com/en/lessons/determining-the-optimal-number-of-clusters-3-must-know-methods/#gap-statistic-method" TargetMode="External"/><Relationship Id="rId5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en.wikipedia.org/wiki/K-means_cluste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123825" y="3483431"/>
            <a:ext cx="3828116" cy="1204686"/>
          </a:xfrm>
        </p:spPr>
        <p:txBody>
          <a:bodyPr/>
          <a:lstStyle/>
          <a:p>
            <a:r>
              <a:rPr lang="en-US" dirty="0"/>
              <a:t>Completed By: Mihir Kadam</a:t>
            </a:r>
          </a:p>
          <a:p>
            <a:r>
              <a:rPr lang="en-US" dirty="0"/>
              <a:t>				mkadam3@stevens.edu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Coffee Beans Variants Recommendation Using Clustering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FAD0BA6-E757-4CB6-A8B1-DB9A1EDF67EA}"/>
              </a:ext>
            </a:extLst>
          </p:cNvPr>
          <p:cNvSpPr txBox="1">
            <a:spLocks/>
          </p:cNvSpPr>
          <p:nvPr/>
        </p:nvSpPr>
        <p:spPr>
          <a:xfrm>
            <a:off x="123826" y="5653314"/>
            <a:ext cx="3828116" cy="120468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1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M. Daneshmand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94254-5FC7-45F6-A5B9-A68324590787}"/>
              </a:ext>
            </a:extLst>
          </p:cNvPr>
          <p:cNvSpPr txBox="1"/>
          <p:nvPr/>
        </p:nvSpPr>
        <p:spPr>
          <a:xfrm>
            <a:off x="660446" y="1240387"/>
            <a:ext cx="7823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Spring 2021 MIS 637 WS1 - Data Analytics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5C968-40CB-4FC9-A8F1-8D2E503B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908C2-24D8-418B-B662-5C8E3C1B5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algorithm to work effectively and get accurate results, we normalize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 values of attributes range from a maximum of 2 in one column, to a maximum of 190164 in another, we normalize the data to bring the range down to 0 to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normalize using the following formula: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Here, X is the value in the cell which we are normalizing.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Xmin and Xmax are minimum and maximum values in the selected column, respectively.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looks like following after normalization: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44585-5882-42EE-87E7-D3EAC578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F52BC7-AB2E-495C-B033-14CFEFE6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79" y="2715616"/>
            <a:ext cx="3482642" cy="1028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87688-EE1C-41AD-A2F4-FF5C472C47FE}"/>
              </a:ext>
            </a:extLst>
          </p:cNvPr>
          <p:cNvSpPr txBox="1"/>
          <p:nvPr/>
        </p:nvSpPr>
        <p:spPr>
          <a:xfrm>
            <a:off x="6429080" y="312969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29654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E1F718-E6FF-4601-BCD5-1743872B1E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C07C8-198B-44B6-A2D5-3FBD7876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(Cont’d)</a:t>
            </a:r>
          </a:p>
        </p:txBody>
      </p:sp>
      <p:pic>
        <p:nvPicPr>
          <p:cNvPr id="6" name="Picture 5" descr="A picture containing text, window, display, screenshot&#10;&#10;Description automatically generated">
            <a:extLst>
              <a:ext uri="{FF2B5EF4-FFF2-40B4-BE49-F238E27FC236}">
                <a16:creationId xmlns:a16="http://schemas.microsoft.com/office/drawing/2014/main" id="{6ACE865D-DBCF-44F1-B5A4-8D06ED7A6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42" y="1151103"/>
            <a:ext cx="7441509" cy="45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5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5432C-6A3B-4C61-90DA-DA9793CB07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F5E4-F914-4572-9FB8-EFA35D14D0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it is visible, all data is now in numeric and ranges from 0 to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 are dealt with by weka (the software package to be used).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only outliers present were in the altitude column. The values were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190164 meters, 110000 meters, and 11000 meters (before normalization). We delete these values since the altitude of the highest peak in the world (Mt.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Everest) is </a:t>
            </a:r>
            <a:r>
              <a:rPr lang="en-US" b="0" i="0" dirty="0">
                <a:solidFill>
                  <a:srgbClr val="222222"/>
                </a:solidFill>
                <a:effectLst/>
                <a:latin typeface="Google Sans"/>
              </a:rPr>
              <a:t>8848.9 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At this point, our data is ready for the clustering job. 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3B17B7-06D2-4EB6-878B-3398D283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(Cont’d)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4BEDDBC-2694-407B-B4B0-6895329A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342900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0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6D6E8-A27E-42E9-A2CC-E3187F1C15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3FD27-294E-40F9-81B6-57DB2FD229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using K-means for the clustering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 is a method of vector quantization, that aims to partition n observations into k clusters in which each observation belongs to the cluster with the nearest mean (cluster centers or cluster centroid), serving as a prototype of the cluster.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data point is allocated to a cluster depending upon the distance of that data point to the cluster centers.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distance is calculated using Euclidean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data point is allocated to a cluster where the distance from the cluster center and the data point is smallest.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runs through several iterations until the items in the clusters don’t move upon successive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successful execution, we have n number of clusters, where n is  a predefined number and all the items in the cluster have similar properties.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45661-F493-4E31-B6C7-34443F0D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70222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13EDA-7855-4B96-A070-466A0285D7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D107D-057F-4035-BBA0-70318E4307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weka for the clustering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Weka is tried and tested open-source machine learning software</a:t>
            </a:r>
          </a:p>
          <a:p>
            <a:r>
              <a:rPr lang="en-US" dirty="0"/>
              <a:t>     that can be accessed through a graphical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Weka can be used to build machine learning pipelines, </a:t>
            </a:r>
          </a:p>
          <a:p>
            <a:r>
              <a:rPr lang="en-US" dirty="0"/>
              <a:t>     train classifiers, and most importantly, cluster data and run </a:t>
            </a:r>
          </a:p>
          <a:p>
            <a:r>
              <a:rPr lang="en-US" dirty="0"/>
              <a:t>     evaluations without having to write a single line of code.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3A1D2F-7AD9-4278-8283-C51B8E73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Package (Weka)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BFEE009-11B9-4BC8-A75C-6792EDDF3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50" y="1321261"/>
            <a:ext cx="2143125" cy="2143125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3DB6467-A441-46C5-8E6D-6330AB08A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05" y="3477686"/>
            <a:ext cx="3979947" cy="2774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4A073-978F-40F7-9696-259DBE3AF1A8}"/>
              </a:ext>
            </a:extLst>
          </p:cNvPr>
          <p:cNvSpPr txBox="1"/>
          <p:nvPr/>
        </p:nvSpPr>
        <p:spPr>
          <a:xfrm>
            <a:off x="7625238" y="574589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3001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E4566-9849-47B7-B8CF-C0F473C94B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D514-03B8-4792-81B3-A12B50D7F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load the .csv file into weka and get the following window: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BCD0F-C40D-45C7-9ED5-2D90BD3E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Software Package (Weka)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646B45-AE8E-4279-87D2-5557DE40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01" y="1662104"/>
            <a:ext cx="6118198" cy="46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4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D06E7-5DCB-46B2-860F-35961EE203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A6BF-CE11-41DC-849F-4775E7E0CC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visualize the distribution of the data as follows: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51752A-87F5-4CE2-8496-685C84CA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Package (Weka)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F2BD25-9296-45DA-903E-63FF95B4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6" y="1508351"/>
            <a:ext cx="7852528" cy="4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0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40590-7F20-4C22-A0A9-2056F09ECD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D4108-2184-49D2-A586-A4185AAC32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running the algorithm, we the following settings for clustering.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65EE2C-2B2E-49B6-A3D8-FA60CB6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Software Package (Weka)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196086-A3E3-4F51-B5B2-0488F84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86" y="1466297"/>
            <a:ext cx="2263100" cy="490942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22A06D-38B8-4BDF-BF7C-EF664AB4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1" y="1376545"/>
            <a:ext cx="3211457" cy="49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E215A-AFC7-4036-B9D1-6D1691FDFF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9E387-5694-4444-8A73-A6EFB0C18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Determining the optimal number of clusters in a data set is a fundamental issue in partitioning clustering, such as k-means clustering, which requires the user to specify the number of clusters k to be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definite answer to this question. However, there are several methods that try to optimize the number of clusters required. We will be using elbow method.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steps involved in elbow method are: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 clustering for different values of k. For instance, by varying k from 1 to 15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k, calculate the total cluster sum of square error (SSE).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Plot the curve of SSE according to the number of clusters 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location of a bend (knee) in the plot is generally considered as an indicator of the appropriate number of clusters.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29B811-6681-47EF-960C-FBE86F6A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Determination of Number of Clusters</a:t>
            </a:r>
            <a:br>
              <a:rPr lang="en-US" sz="32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26C94-D0F8-41AE-BF0E-2A1EC842C1B9}"/>
              </a:ext>
            </a:extLst>
          </p:cNvPr>
          <p:cNvSpPr txBox="1"/>
          <p:nvPr/>
        </p:nvSpPr>
        <p:spPr>
          <a:xfrm>
            <a:off x="6994689" y="55612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08412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1578D0-2EAD-4921-A81C-2A8C960F28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D3A56-2EC5-4E1E-965B-74057C546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we run the algorithm 15 times, varying the number of clusters from 1 to 15. We noted the SSE each time and gather the following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113A09-4A85-4646-A243-62B25DC9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Determination of Number of Clusters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A98B008-F64B-4699-8473-9065389C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69" y="2116675"/>
            <a:ext cx="3899662" cy="36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2916A-3EA2-4C01-A717-03076D4276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C16EC-0165-4142-957F-BD347B1A99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0389"/>
            <a:ext cx="8691562" cy="49817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Problem Statement and Business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Preparation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Software Package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Determination of Number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Execution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References</a:t>
            </a: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8B7F62-055F-4AFC-A0ED-2D8401F3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95128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B778E-E2F7-47E5-AA3E-9546D113C7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E1AD-F83B-4EA2-85FB-BFBEA44A1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plot the data using Tableau.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76C7E-083A-4256-B39F-C682F21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Determination of Number of Clusters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74AA2E1-D571-460B-923D-6F44CBC28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7" y="1458504"/>
            <a:ext cx="8136486" cy="4818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34298-7F68-4BB2-B2AE-7D84A58BA668}"/>
              </a:ext>
            </a:extLst>
          </p:cNvPr>
          <p:cNvSpPr txBox="1"/>
          <p:nvPr/>
        </p:nvSpPr>
        <p:spPr>
          <a:xfrm>
            <a:off x="3435933" y="10741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3207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0F2BD-E463-492C-A539-7DE4CEA396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E43A-825C-436C-ACB8-8044625001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can see, there isn’t a significant drop in SSE after 6 number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we keep the number of clusters to 6 for our clustering instance.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879A71-680F-49C8-B063-2461295C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Determination of Number of Clusters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0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510EC-4374-4B0B-B7C5-FE69A1998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90024-44D0-4E4D-B84E-D3BC4F76DD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 of clustering for k=6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08A4E3-B937-4835-9AFD-A66DF906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Execution and Analysis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2096D9-E387-4FC3-8366-9A8DA41D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29" y="1471035"/>
            <a:ext cx="5270764" cy="47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36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0C428-1000-4C01-8E77-061731A08C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AECD4E-3BB6-4F8F-A139-E3810730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Execution and Analysis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B337479-CFBB-4A8A-96C1-BDEFDE7C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63" y="1087532"/>
            <a:ext cx="5591474" cy="52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F7CA5-AEB9-48E1-907C-F6F0B5E772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65F83-CF1B-4F94-A58C-2091B8301E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cluster centroids were: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C9C270-145B-41E0-A04A-A426FB17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Execution and Analysis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13B3B78-8B06-45B0-BB41-5C1652F4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" y="1847654"/>
            <a:ext cx="8384099" cy="44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FF30D-DDD8-41F7-A486-2CBC1ED4AE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83C0E-B90A-499E-8932-66F2A24FCE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Centers of the clusters can be used to characterize the clusters.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properties are the predominant properties of the coffee beans in a given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can interpret from the clustering result that a coffee bean that is high in Aroma, flavor, aftertaste, acidity, and grows at a higher altitude belongs to cluster 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Now, if any customer has bought a coffee bean in the past from this cluster and liked it, we can recommend them a different coffee bean from the same cluster and be confident that the customer will like this recommendation too.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how targeted marketing works these days.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clustering recommendation can be implemented in online websites as well as local coffee shops. The customer gets recommendations on the website online or if they to a local coffee shop regularly, the barista at the coffee shop can access the customers past purchases and recommend a coffee bean accordingly by looking at the other coffee beans in the cluster.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303E3-D930-4ED2-A6A6-120B7AD0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Execution and Analysis</a:t>
            </a:r>
            <a:br>
              <a:rPr 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30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0411EE-CA19-482C-AB7F-5495F43E0B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46B7E-8815-400F-BD51-14EE8F2E2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task, we have successfully collected data, understood it, prepared it, normalized it and removed the anomalies.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determined the optimal number of clusters and clustered the data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Upon successful clustering, we get 6 clusters with 6 centroids. These centroids characterize the clusters and all the coffee beans in these clusters have properties like the coffee bean which is the centroid.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method can be used in various other domains such as movie recommendation, snacks recommendation, clothing recommendation, electronics recommendation,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is very powerful because it can be used with the customers data for targeted personalized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is used in most online websites such as amazon, Netflix, spotify, google, hulu, steam etc. to make personalized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recommendations in-turn generate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a lot of money is invested by these  giants on these unsupervised machine learning algorithms to make sure they're always on the top of their competition.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84BB91-2AF8-4A0B-B089-03F93581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81013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E0DBF-8B08-47B4-AC23-3756735F72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D5312-CF25-438B-BA79-B77DBDF68F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https://www.kaggle.com/volpatto/coffee-quality-database-from-cqi?select=merged_data_cleaned.csv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9F2C88-FA06-4AEE-AC7D-290EB11B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DA460-0FCC-4798-A1B1-14B2C26D916A}"/>
              </a:ext>
            </a:extLst>
          </p:cNvPr>
          <p:cNvSpPr txBox="1"/>
          <p:nvPr/>
        </p:nvSpPr>
        <p:spPr>
          <a:xfrm>
            <a:off x="225425" y="1677971"/>
            <a:ext cx="5456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https://www.youtube.com/watch?v=rpM3YW_hSaM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F8D2A-EB22-4F21-BD50-1EE3275682DC}"/>
              </a:ext>
            </a:extLst>
          </p:cNvPr>
          <p:cNvSpPr txBox="1"/>
          <p:nvPr/>
        </p:nvSpPr>
        <p:spPr>
          <a:xfrm>
            <a:off x="225425" y="2020530"/>
            <a:ext cx="516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 </a:t>
            </a:r>
            <a:r>
              <a:rPr lang="en-US" dirty="0">
                <a:hlinkClick r:id="rId4"/>
              </a:rPr>
              <a:t>https://en.wikipedia.org/wiki/K-means_clustering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873A3-9AD8-4C29-95A2-9B740E0B2E85}"/>
              </a:ext>
            </a:extLst>
          </p:cNvPr>
          <p:cNvSpPr txBox="1"/>
          <p:nvPr/>
        </p:nvSpPr>
        <p:spPr>
          <a:xfrm>
            <a:off x="225425" y="2348662"/>
            <a:ext cx="4260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 </a:t>
            </a:r>
            <a:r>
              <a:rPr lang="en-US" dirty="0">
                <a:hlinkClick r:id="rId5"/>
              </a:rPr>
              <a:t>https://www.cs.waikato.ac.nz/ml/weka/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0DEE4-E61F-4290-9557-CA716E12D156}"/>
              </a:ext>
            </a:extLst>
          </p:cNvPr>
          <p:cNvSpPr txBox="1"/>
          <p:nvPr/>
        </p:nvSpPr>
        <p:spPr>
          <a:xfrm>
            <a:off x="225425" y="2691221"/>
            <a:ext cx="8587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 </a:t>
            </a:r>
            <a:r>
              <a:rPr lang="en-US" dirty="0">
                <a:hlinkClick r:id="rId6"/>
              </a:rPr>
              <a:t>https://www.datanovia.com/en/lessons/determining-the-optimal-number-of-clusters-</a:t>
            </a:r>
          </a:p>
          <a:p>
            <a:r>
              <a:rPr lang="en-US" dirty="0">
                <a:hlinkClick r:id="rId6"/>
              </a:rPr>
              <a:t>3-must-know-methods/#gap-statistic-method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10A324-919A-4F71-92BF-6F257DB216C3}"/>
              </a:ext>
            </a:extLst>
          </p:cNvPr>
          <p:cNvSpPr txBox="1"/>
          <p:nvPr/>
        </p:nvSpPr>
        <p:spPr>
          <a:xfrm>
            <a:off x="225425" y="3260201"/>
            <a:ext cx="4590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[5] </a:t>
            </a:r>
            <a:r>
              <a:rPr lang="en-US" dirty="0">
                <a:hlinkClick r:id="rId7"/>
              </a:rPr>
              <a:t>https://public.tableau.com/en-us/s/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9871D-948A-44A5-8003-0CC97078B6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07031-67F6-4F62-84C4-81B95038D1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Coffee connoisseurs are always very particular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their coffee, especially the bean that has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een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connoisseurs also like to brew their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own coffee every morning with the coffee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bean that they have selected very particularly.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They also spend time researching their coffee.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2043E-0072-4CA0-AEA4-D70A1F9C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5" descr="A picture containing table, person, plate, indoor&#10;&#10;Description automatically generated">
            <a:extLst>
              <a:ext uri="{FF2B5EF4-FFF2-40B4-BE49-F238E27FC236}">
                <a16:creationId xmlns:a16="http://schemas.microsoft.com/office/drawing/2014/main" id="{609725A1-93D2-416F-8119-2D6374244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67" y="954216"/>
            <a:ext cx="3812786" cy="2543128"/>
          </a:xfrm>
          <a:prstGeom prst="rect">
            <a:avLst/>
          </a:prstGeom>
        </p:spPr>
      </p:pic>
      <p:pic>
        <p:nvPicPr>
          <p:cNvPr id="8" name="Picture 7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3786F96E-634D-4791-9416-0D732888E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16" y="4128106"/>
            <a:ext cx="3223967" cy="21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309DD-3FEE-42CA-B4B6-5FAFD48E74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1F3F3-65E6-4EAE-AAEA-5E609342C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219" y="1479154"/>
            <a:ext cx="8691562" cy="49817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clustering different coffee bean variants together, we can use this information for targeted marketing. If a customer buys a variant, other similar variants can be recommended to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some cases, variants from completely different clusters can also be recommended if the customer is looking for a different taste.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connoisseurs also like to mix-match their beans, two beans from completely different clusters can also be recommended for a blend.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427C68-4E8A-4393-84AA-F6E80C59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different variants of Coffee beans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B1318-81F4-4818-94D4-6F755253C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6" y="4069482"/>
            <a:ext cx="3469088" cy="19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7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616D2-4E26-4FD4-B2A5-C8E394F396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CE2D78-B93A-4E3E-94D6-F845C210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7627A-BAE5-4B3F-8F05-4C2D10A99A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2" y="1112108"/>
            <a:ext cx="8743762" cy="503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09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205C6-45A1-46AB-A0C1-7803C865B2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4A8B2-CFC3-46B9-927D-4ACCC3063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 extracted data contains 44 columns, all containing different information about the coffee bean such as owner,  country, company, farm name,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data is numeric while some isn’t as visible in the previous slide. Therefore, data standardization will be performed. Also, normalization will be performed.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this, a few relevant attributes will be used for the clustering job.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CFEC7-B803-4170-944D-6B8C449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 (Cont’d)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0B17A1A-BDF4-42F2-BB51-AD25921BB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73" y="2802286"/>
            <a:ext cx="5174254" cy="34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B2A28-ADAA-48A8-B9D6-2B914C5237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64F02-70AD-4FF8-A809-DFAAB24D14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sources contains 44 attributes for 732 different coffee beans.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these 44 attributes, we select the following relevant attributes: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Species, Variety,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Processing Method,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Aroma,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Flavor,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Aftertaste,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Acidity,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Body,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Balance,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Uniformity,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Clean Cup,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Sweetness,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Cupper Points,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Moisture,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Color,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altitude mean meters.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982D22-BCBF-4334-A8E6-22FF9BD1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798D564-3502-462E-9F8A-6DDDE873A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2794252"/>
            <a:ext cx="8399283" cy="34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4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5BEEF-4D60-4068-9ACC-AB7C65A16B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5FB61-F883-42B8-ABDE-EE6001276B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prepare the data by first converting the non-numeric data into numeric. We do this by numbering the unique non-numeric data from 0 to x, where x is the number of unique records in each column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ADC9F-F93A-41B8-AB7E-0FA4C027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31014"/>
            <a:ext cx="7303340" cy="53586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A353F1-850E-4D4E-928C-7D8B090DEE09}"/>
              </a:ext>
            </a:extLst>
          </p:cNvPr>
          <p:cNvGrpSpPr/>
          <p:nvPr/>
        </p:nvGrpSpPr>
        <p:grpSpPr>
          <a:xfrm>
            <a:off x="920330" y="2023278"/>
            <a:ext cx="7303340" cy="4202199"/>
            <a:chOff x="920330" y="2023278"/>
            <a:chExt cx="7303340" cy="4202199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523311A4-7B57-4026-85EC-DB9C9FAE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30" y="2023278"/>
              <a:ext cx="7303340" cy="38074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07735-EEB2-447C-AB44-CB410E24969B}"/>
                </a:ext>
              </a:extLst>
            </p:cNvPr>
            <p:cNvSpPr txBox="1"/>
            <p:nvPr/>
          </p:nvSpPr>
          <p:spPr>
            <a:xfrm>
              <a:off x="1872126" y="5856145"/>
              <a:ext cx="5399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Relevant attributes with numeric and non-numeric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71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0923BA-2303-4157-91ED-83585F296A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168AC-14C9-46ED-A0D4-D487C8885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After successful transformation, the data looks like this: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26207F-12E5-4215-B627-17DB8B78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(Cont’d)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60C45-7ABF-4611-A116-73F3E7C816ED}"/>
              </a:ext>
            </a:extLst>
          </p:cNvPr>
          <p:cNvGrpSpPr/>
          <p:nvPr/>
        </p:nvGrpSpPr>
        <p:grpSpPr>
          <a:xfrm>
            <a:off x="494907" y="1481090"/>
            <a:ext cx="8154186" cy="4796328"/>
            <a:chOff x="513760" y="1371181"/>
            <a:chExt cx="8154186" cy="4796328"/>
          </a:xfrm>
        </p:grpSpPr>
        <p:pic>
          <p:nvPicPr>
            <p:cNvPr id="6" name="Picture 5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3A561C74-23FB-403D-B305-E6B9CC11A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60" y="1371181"/>
              <a:ext cx="8154186" cy="446364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883E3-833F-4BB3-B599-AB6CBDF8A723}"/>
                </a:ext>
              </a:extLst>
            </p:cNvPr>
            <p:cNvSpPr txBox="1"/>
            <p:nvPr/>
          </p:nvSpPr>
          <p:spPr>
            <a:xfrm>
              <a:off x="2361416" y="5798177"/>
              <a:ext cx="4590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Relevant attributes with only numeric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6559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640</TotalTime>
  <Words>1690</Words>
  <Application>Microsoft Office PowerPoint</Application>
  <PresentationFormat>On-screen Show (4:3)</PresentationFormat>
  <Paragraphs>159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Century Gothic</vt:lpstr>
      <vt:lpstr>Google Sans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Contents</vt:lpstr>
      <vt:lpstr>Problem Statement</vt:lpstr>
      <vt:lpstr>Clustering of different variants of Coffee beans</vt:lpstr>
      <vt:lpstr>Data Representation</vt:lpstr>
      <vt:lpstr>Data Representation (Cont’d)</vt:lpstr>
      <vt:lpstr>Data Understanding </vt:lpstr>
      <vt:lpstr>Data Preparation</vt:lpstr>
      <vt:lpstr>Data Preparation (Cont’d)</vt:lpstr>
      <vt:lpstr>Data Normalization</vt:lpstr>
      <vt:lpstr>Data Normalization (Cont’d)</vt:lpstr>
      <vt:lpstr>Data Normalization (Cont’d)</vt:lpstr>
      <vt:lpstr>Algorithm</vt:lpstr>
      <vt:lpstr>Software Package (Weka) </vt:lpstr>
      <vt:lpstr>Software Package (Weka) </vt:lpstr>
      <vt:lpstr>Software Package (Weka) </vt:lpstr>
      <vt:lpstr>Software Package (Weka) </vt:lpstr>
      <vt:lpstr>Determination of Number of Clusters </vt:lpstr>
      <vt:lpstr>Determination of Number of Clusters </vt:lpstr>
      <vt:lpstr>Determination of Number of Clusters </vt:lpstr>
      <vt:lpstr>Determination of Number of Clusters </vt:lpstr>
      <vt:lpstr>Execution and Analysis </vt:lpstr>
      <vt:lpstr>Execution and Analysis </vt:lpstr>
      <vt:lpstr>Execution and Analysis </vt:lpstr>
      <vt:lpstr>Execution and Analysis </vt:lpstr>
      <vt:lpstr>Conclusion</vt:lpstr>
      <vt:lpstr>References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Mihir Kadam</cp:lastModifiedBy>
  <cp:revision>76</cp:revision>
  <cp:lastPrinted>2016-08-09T14:57:31Z</cp:lastPrinted>
  <dcterms:created xsi:type="dcterms:W3CDTF">2013-11-01T14:42:31Z</dcterms:created>
  <dcterms:modified xsi:type="dcterms:W3CDTF">2021-05-18T03:48:01Z</dcterms:modified>
</cp:coreProperties>
</file>